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30"/>
  </p:notesMasterIdLst>
  <p:handoutMasterIdLst>
    <p:handoutMasterId r:id="rId31"/>
  </p:handoutMasterIdLst>
  <p:sldIdLst>
    <p:sldId id="331" r:id="rId3"/>
    <p:sldId id="333" r:id="rId4"/>
    <p:sldId id="344" r:id="rId5"/>
    <p:sldId id="314" r:id="rId6"/>
    <p:sldId id="326" r:id="rId7"/>
    <p:sldId id="325" r:id="rId8"/>
    <p:sldId id="345" r:id="rId9"/>
    <p:sldId id="334" r:id="rId10"/>
    <p:sldId id="339" r:id="rId11"/>
    <p:sldId id="338" r:id="rId12"/>
    <p:sldId id="340" r:id="rId13"/>
    <p:sldId id="341" r:id="rId14"/>
    <p:sldId id="346" r:id="rId15"/>
    <p:sldId id="337" r:id="rId16"/>
    <p:sldId id="329" r:id="rId17"/>
    <p:sldId id="347" r:id="rId18"/>
    <p:sldId id="343" r:id="rId19"/>
    <p:sldId id="328" r:id="rId20"/>
    <p:sldId id="342" r:id="rId21"/>
    <p:sldId id="348" r:id="rId22"/>
    <p:sldId id="349" r:id="rId23"/>
    <p:sldId id="351" r:id="rId24"/>
    <p:sldId id="335" r:id="rId25"/>
    <p:sldId id="336" r:id="rId26"/>
    <p:sldId id="352" r:id="rId27"/>
    <p:sldId id="353" r:id="rId28"/>
    <p:sldId id="350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B38B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3089"/>
  </p:normalViewPr>
  <p:slideViewPr>
    <p:cSldViewPr snapToGrid="0" snapToObjects="1">
      <p:cViewPr varScale="1">
        <p:scale>
          <a:sx n="31" d="100"/>
          <a:sy n="31" d="100"/>
        </p:scale>
        <p:origin x="480" y="12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8" d="100"/>
          <a:sy n="68" d="100"/>
        </p:scale>
        <p:origin x="2928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035BF5-8517-8145-B398-C8025F11332C}" type="datetimeFigureOut">
              <a:rPr kumimoji="1" lang="zh-CN" altLang="en-US" smtClean="0"/>
              <a:t>2016/8/19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8BEB64-57CA-C344-B5C3-7CFD3182739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6660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065699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91518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3173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3173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52737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9151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461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7" name="Picture 7" descr="C:\Users\hzlizhisen\Desktop\组 8 - Assist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62800" y="9890401"/>
            <a:ext cx="3239504" cy="3825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24384000" cy="360000"/>
          </a:xfrm>
          <a:prstGeom prst="rect">
            <a:avLst/>
          </a:prstGeom>
          <a:solidFill>
            <a:srgbClr val="54B38B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560485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6085401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5" name="矩形 4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6" name="Picture 10" descr="C:\Users\hzlizhisen\Desktop\形状 1 拷贝 7 - Assistor1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201" y="1126114"/>
            <a:ext cx="2336800" cy="1314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 userDrawn="1"/>
        </p:nvSpPr>
        <p:spPr>
          <a:xfrm>
            <a:off x="0" y="4230000"/>
            <a:ext cx="24384000" cy="5256000"/>
          </a:xfrm>
          <a:prstGeom prst="rect">
            <a:avLst/>
          </a:prstGeom>
          <a:solidFill>
            <a:srgbClr val="54B38B">
              <a:alpha val="56000"/>
            </a:srgb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41539226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953949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矩形 2"/>
          <p:cNvSpPr/>
          <p:nvPr userDrawn="1"/>
        </p:nvSpPr>
        <p:spPr>
          <a:xfrm>
            <a:off x="0" y="4230000"/>
            <a:ext cx="24384000" cy="5256000"/>
          </a:xfrm>
          <a:prstGeom prst="rect">
            <a:avLst/>
          </a:prstGeom>
          <a:solidFill>
            <a:srgbClr val="54B38B">
              <a:alpha val="56000"/>
            </a:srgb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80367859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4" name="矩形 3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/>
          </a:p>
        </p:txBody>
      </p:sp>
      <p:pic>
        <p:nvPicPr>
          <p:cNvPr id="5" name="Picture 7" descr="C:\Users\hzlizhisen\Desktop\组 8 - Assist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0158" y="8743160"/>
            <a:ext cx="4210984" cy="497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4938259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41240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246942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67465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12404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7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472247" y="5385240"/>
            <a:ext cx="13575234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altLang="zh-CN" sz="8000" dirty="0" err="1" smtClean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Git</a:t>
            </a:r>
            <a:r>
              <a:rPr lang="zh-CN" altLang="en-US" sz="8000" dirty="0" smtClean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原理命令及使用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方正姚体" panose="02010601030101010101" pitchFamily="2" charset="-122"/>
              <a:ea typeface="方正姚体" panose="02010601030101010101" pitchFamily="2" charset="-122"/>
              <a:cs typeface="Lantinghei SC Heavy" charset="-122"/>
              <a:sym typeface="Helvetica Ligh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953521" y="10050696"/>
            <a:ext cx="4868356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50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方正姚体" panose="02010601030101010101" pitchFamily="2" charset="-122"/>
                <a:ea typeface="方正姚体" panose="02010601030101010101" pitchFamily="2" charset="-122"/>
                <a:sym typeface="Helvetica Light"/>
              </a:rPr>
              <a:t>2016</a:t>
            </a:r>
            <a:r>
              <a:rPr lang="en-US" altLang="zh-CN" dirty="0" smtClean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-8</a:t>
            </a:r>
            <a:r>
              <a:rPr kumimoji="0" lang="en-US" altLang="zh-CN" sz="50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方正姚体" panose="02010601030101010101" pitchFamily="2" charset="-122"/>
                <a:ea typeface="方正姚体" panose="02010601030101010101" pitchFamily="2" charset="-122"/>
                <a:sym typeface="Helvetica Light"/>
              </a:rPr>
              <a:t>-19 </a:t>
            </a:r>
            <a:r>
              <a:rPr kumimoji="0" lang="zh-CN" altLang="en-US" sz="50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方正姚体" panose="02010601030101010101" pitchFamily="2" charset="-122"/>
                <a:ea typeface="方正姚体" panose="02010601030101010101" pitchFamily="2" charset="-122"/>
                <a:sym typeface="Helvetica Light"/>
              </a:rPr>
              <a:t>陶然</a:t>
            </a: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方正姚体" panose="02010601030101010101" pitchFamily="2" charset="-122"/>
              <a:ea typeface="方正姚体" panose="02010601030101010101" pitchFamily="2" charset="-122"/>
              <a:sym typeface="Helvetica Light"/>
            </a:endParaRPr>
          </a:p>
        </p:txBody>
      </p:sp>
      <p:sp>
        <p:nvSpPr>
          <p:cNvPr id="6" name="文本框 4"/>
          <p:cNvSpPr txBox="1"/>
          <p:nvPr/>
        </p:nvSpPr>
        <p:spPr>
          <a:xfrm>
            <a:off x="20387699" y="9614679"/>
            <a:ext cx="4007932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方正姚体" panose="02010601030101010101" pitchFamily="2" charset="-122"/>
              <a:ea typeface="方正姚体" panose="02010601030101010101" pitchFamily="2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5849748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9015785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基于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RTMP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CDN</a:t>
            </a: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的直播</a:t>
            </a:r>
            <a:r>
              <a:rPr lang="en-US" altLang="zh-CN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&amp;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录制</a:t>
            </a:r>
            <a:r>
              <a:rPr lang="en-US" altLang="zh-CN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——</a:t>
            </a: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流程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设计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56091" y="3404275"/>
            <a:ext cx="16342924" cy="9801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41278650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2185276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基于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RTMP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CDN</a:t>
            </a: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的直播</a:t>
            </a:r>
            <a:r>
              <a:rPr lang="en-US" altLang="zh-CN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&amp;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录制设计</a:t>
            </a:r>
            <a:r>
              <a:rPr lang="en-US" altLang="zh-CN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——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视频协议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2769" y="3667115"/>
            <a:ext cx="18077939" cy="8171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HLS ——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苹果系统标准播放协议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优势：在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IOS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系统下稳定性强；电信流量识别（电信免流）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劣势：需要由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CDN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做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RTMP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到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HLS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转码，视频延时较大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RTMP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——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标准的实时消息传输协议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摄像头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本身可以直接推送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RTMP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视频流到</a:t>
            </a: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CDN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；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客户端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播放器的拉取无需转码，实时性较强；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20647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2185276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基于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RTMP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CDN</a:t>
            </a: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的直播</a:t>
            </a:r>
            <a:r>
              <a:rPr lang="en-US" altLang="zh-CN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&amp;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录制设计</a:t>
            </a:r>
            <a:r>
              <a:rPr lang="en-US" altLang="zh-CN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——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录像流程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5" name="Picture 2" descr="http://nos.netease.com/knowledge/f799f165-a4b7-43f4-853d-b440a0518d6b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5153" y="3260834"/>
            <a:ext cx="11133770" cy="1045229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211021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连接，通信，互联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310300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连接与通信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4" name="Picture 2" descr="D:\易信公众平台\文档\设计文档\消息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85749" y="3233574"/>
            <a:ext cx="15812251" cy="86159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/>
          <p:cNvSpPr txBox="1"/>
          <p:nvPr/>
        </p:nvSpPr>
        <p:spPr>
          <a:xfrm>
            <a:off x="2554675" y="5746012"/>
            <a:ext cx="6190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</a:rPr>
              <a:t>APP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与服务器 </a:t>
            </a:r>
            <a:r>
              <a:rPr lang="en-US" altLang="zh-CN" sz="2800" b="1" dirty="0" smtClean="0">
                <a:solidFill>
                  <a:srgbClr val="FF0000"/>
                </a:solidFill>
              </a:rPr>
              <a:t>——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800" b="1" i="1" dirty="0" smtClean="0">
                <a:solidFill>
                  <a:srgbClr val="FF0000"/>
                </a:solidFill>
              </a:rPr>
              <a:t>HTTP</a:t>
            </a:r>
            <a:endParaRPr lang="zh-CN" altLang="en-US" sz="2800" b="1" i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32447" y="7554855"/>
            <a:ext cx="76541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设备与服务器 </a:t>
            </a:r>
            <a:r>
              <a:rPr lang="en-US" altLang="zh-CN" sz="2800" b="1" dirty="0" smtClean="0">
                <a:solidFill>
                  <a:srgbClr val="FF0000"/>
                </a:solidFill>
              </a:rPr>
              <a:t>——</a:t>
            </a:r>
          </a:p>
          <a:p>
            <a:r>
              <a:rPr lang="zh-CN" altLang="en-US" sz="2800" b="1" dirty="0" smtClean="0">
                <a:solidFill>
                  <a:srgbClr val="FF0000"/>
                </a:solidFill>
              </a:rPr>
              <a:t> </a:t>
            </a:r>
            <a:r>
              <a:rPr lang="zh-CN" altLang="en-US" sz="2800" b="1" dirty="0">
                <a:solidFill>
                  <a:srgbClr val="FF0000"/>
                </a:solidFill>
              </a:rPr>
              <a:t>消息下发（</a:t>
            </a:r>
            <a:r>
              <a:rPr lang="en-US" altLang="zh-CN" sz="2800" b="1" dirty="0">
                <a:solidFill>
                  <a:srgbClr val="FF0000"/>
                </a:solidFill>
              </a:rPr>
              <a:t>PUSH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）</a:t>
            </a:r>
            <a:r>
              <a:rPr lang="en-US" altLang="zh-CN" sz="2800" b="1" dirty="0" smtClean="0">
                <a:solidFill>
                  <a:srgbClr val="FF0000"/>
                </a:solidFill>
              </a:rPr>
              <a:t>+ </a:t>
            </a:r>
            <a:r>
              <a:rPr lang="zh-CN" altLang="en-US" sz="2800" b="1" dirty="0" smtClean="0">
                <a:solidFill>
                  <a:srgbClr val="FF0000"/>
                </a:solidFill>
              </a:rPr>
              <a:t>状态</a:t>
            </a:r>
            <a:r>
              <a:rPr lang="zh-CN" altLang="en-US" sz="2800" b="1" dirty="0">
                <a:solidFill>
                  <a:srgbClr val="FF0000"/>
                </a:solidFill>
              </a:rPr>
              <a:t>上报（</a:t>
            </a:r>
            <a:r>
              <a:rPr lang="en-US" altLang="zh-CN" sz="2800" b="1" dirty="0">
                <a:solidFill>
                  <a:srgbClr val="FF0000"/>
                </a:solidFill>
              </a:rPr>
              <a:t>HTTP</a:t>
            </a:r>
            <a:r>
              <a:rPr lang="zh-CN" altLang="en-US" sz="2800" b="1" dirty="0">
                <a:solidFill>
                  <a:srgbClr val="FF0000"/>
                </a:solidFill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0125743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265827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互联方案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7128" y="2943957"/>
            <a:ext cx="13569602" cy="102093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521105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还有一些关键点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8865381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265827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报警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GIF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处理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816" y="3760670"/>
            <a:ext cx="15919938" cy="961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224909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用户认证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9252" y="2694316"/>
            <a:ext cx="17228007" cy="1045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079056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安全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55630" y="3468038"/>
            <a:ext cx="16107507" cy="9568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应用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安全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认证服务、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RSA+MD5+BASE64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Cookies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设备安全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密钥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防篡改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时间戳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视频防盗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密钥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防盗链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有效期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文件防盗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NOS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私有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桶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签名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97981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7538" y="1104569"/>
            <a:ext cx="3822700" cy="45466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77569" y="1237507"/>
            <a:ext cx="13954539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altLang="zh-CN" sz="9600" b="1" dirty="0" smtClean="0">
                <a:latin typeface="方正姚体" panose="02010601030101010101" pitchFamily="2" charset="-122"/>
                <a:ea typeface="方正姚体" panose="02010601030101010101" pitchFamily="2" charset="-122"/>
              </a:rPr>
              <a:t>Directory</a:t>
            </a:r>
            <a:r>
              <a:rPr lang="en-US" altLang="zh-CN" sz="8000" dirty="0"/>
              <a:t> 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7571" y="4291526"/>
            <a:ext cx="21197211" cy="1781204"/>
          </a:xfrm>
          <a:prstGeom prst="rect">
            <a:avLst/>
          </a:prstGeom>
          <a:gradFill flip="none" rotWithShape="1">
            <a:gsLst>
              <a:gs pos="0">
                <a:srgbClr val="54B38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77570" y="6492182"/>
            <a:ext cx="21197211" cy="1781204"/>
          </a:xfrm>
          <a:prstGeom prst="rect">
            <a:avLst/>
          </a:prstGeom>
          <a:gradFill flip="none" rotWithShape="1">
            <a:gsLst>
              <a:gs pos="0">
                <a:srgbClr val="54B38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77569" y="8608022"/>
            <a:ext cx="21197211" cy="1781204"/>
          </a:xfrm>
          <a:prstGeom prst="rect">
            <a:avLst/>
          </a:prstGeom>
          <a:gradFill flip="none" rotWithShape="1">
            <a:gsLst>
              <a:gs pos="0">
                <a:srgbClr val="54B38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153027" y="4466601"/>
            <a:ext cx="3021661" cy="13490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·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 </a:t>
            </a:r>
            <a:r>
              <a:rPr lang="en-US" altLang="zh-CN" sz="5400" b="1" dirty="0" err="1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Git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原理</a:t>
            </a:r>
            <a:endParaRPr kumimoji="0" lang="zh-CN" altLang="en-US" sz="5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Helvetica Ligh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041974" y="6630681"/>
            <a:ext cx="3383940" cy="13490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·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 常用命令</a:t>
            </a:r>
            <a:endParaRPr kumimoji="0" lang="zh-CN" altLang="en-US" sz="5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Helvetica Ligh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153027" y="8730693"/>
            <a:ext cx="6275757" cy="13490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· 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使用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（</a:t>
            </a:r>
            <a:r>
              <a:rPr lang="en-US" altLang="zh-CN" sz="5400" b="1" dirty="0" err="1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Git</a:t>
            </a:r>
            <a:r>
              <a:rPr lang="en-US" altLang="zh-CN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 Bash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）</a:t>
            </a:r>
            <a:endParaRPr lang="zh-CN" altLang="en-US" sz="5400" b="1" dirty="0">
              <a:solidFill>
                <a:schemeClr val="bg1"/>
              </a:solidFill>
              <a:latin typeface="微软雅黑" charset="0"/>
              <a:ea typeface="微软雅黑" charset="0"/>
              <a:cs typeface="宋体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77569" y="10674273"/>
            <a:ext cx="21197211" cy="1781204"/>
          </a:xfrm>
          <a:prstGeom prst="rect">
            <a:avLst/>
          </a:prstGeom>
          <a:gradFill flip="none" rotWithShape="1">
            <a:gsLst>
              <a:gs pos="0">
                <a:srgbClr val="54B38B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153027" y="10808678"/>
            <a:ext cx="5759590" cy="13490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· 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使用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（</a:t>
            </a:r>
            <a:r>
              <a:rPr lang="en-US" altLang="zh-CN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eclipse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charset="0"/>
                <a:ea typeface="微软雅黑" charset="0"/>
                <a:cs typeface="宋体" charset="0"/>
              </a:rPr>
              <a:t>）</a:t>
            </a:r>
            <a:endParaRPr lang="zh-CN" altLang="en-US" sz="5400" b="1" dirty="0">
              <a:solidFill>
                <a:schemeClr val="bg1"/>
              </a:solidFill>
              <a:latin typeface="微软雅黑" charset="0"/>
              <a:ea typeface="微软雅黑" charset="0"/>
              <a:cs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36710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直播延时与录制漏录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345562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目前的直播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&amp;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录制架构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353" y="3217983"/>
            <a:ext cx="13645661" cy="10230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00886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8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两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个顽疾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55630" y="4030745"/>
            <a:ext cx="161075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直播延时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CDN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边缘节点、中心节点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录制漏录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底层</a:t>
            </a:r>
            <a:r>
              <a:rPr lang="en-US" altLang="zh-CN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ffmepg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容错性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</a:t>
            </a:r>
            <a:r>
              <a:rPr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、非服务器录制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00390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直播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&amp;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录制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目标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架构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175" y="2952222"/>
            <a:ext cx="15205096" cy="1048242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6624104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直播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&amp;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录制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演进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架构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8422" y="2879846"/>
            <a:ext cx="16725539" cy="10601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13543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还有一些研究点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3615060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8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研究点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55630" y="4030745"/>
            <a:ext cx="161075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1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Netty</a:t>
            </a: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1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Websocket</a:t>
            </a:r>
            <a:endParaRPr lang="en-US" altLang="zh-CN" b="1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  </a:t>
            </a: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解决设备、客户端全双工通信</a:t>
            </a:r>
            <a:endParaRPr lang="en-US" altLang="zh-CN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zh-CN" b="1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b="1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WebRTC</a:t>
            </a:r>
            <a:r>
              <a:rPr lang="zh-CN" altLang="en-US" b="1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b="1" dirty="0" err="1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Kurento</a:t>
            </a:r>
            <a:endParaRPr lang="en-US" altLang="zh-CN" b="1" dirty="0" smtClean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新直播</a:t>
            </a:r>
            <a:r>
              <a:rPr lang="en-US" altLang="zh-CN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&amp;</a:t>
            </a:r>
            <a:r>
              <a:rPr lang="zh-CN" altLang="en-US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录制架构</a:t>
            </a:r>
            <a:endParaRPr lang="en-US" altLang="zh-CN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51430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253299" y="5478858"/>
            <a:ext cx="13575234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zh-CN" altLang="en-US" sz="96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方正姚体" panose="02010601030101010101" pitchFamily="2" charset="-122"/>
                <a:ea typeface="方正姚体" panose="02010601030101010101" pitchFamily="2" charset="-122"/>
                <a:cs typeface="Lantinghei SC Heavy" charset="-122"/>
                <a:sym typeface="Helvetica Light"/>
              </a:rPr>
              <a:t>谢谢！</a:t>
            </a:r>
            <a:r>
              <a:rPr kumimoji="0" lang="en-US" altLang="zh-CN" sz="96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方正姚体" panose="02010601030101010101" pitchFamily="2" charset="-122"/>
                <a:ea typeface="方正姚体" panose="02010601030101010101" pitchFamily="2" charset="-122"/>
                <a:cs typeface="Lantinghei SC Heavy" charset="-122"/>
                <a:sym typeface="Helvetica Light"/>
              </a:rPr>
              <a:t>~</a:t>
            </a:r>
            <a:endParaRPr kumimoji="0" lang="zh-CN" altLang="en-US" sz="96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方正姚体" panose="02010601030101010101" pitchFamily="2" charset="-122"/>
              <a:ea typeface="方正姚体" panose="02010601030101010101" pitchFamily="2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5071910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8000" b="1" dirty="0" err="1" smtClean="0">
                <a:solidFill>
                  <a:schemeClr val="bg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Git</a:t>
            </a:r>
            <a:r>
              <a:rPr lang="zh-CN" altLang="en-US" sz="8000" b="1" dirty="0" smtClean="0">
                <a:solidFill>
                  <a:schemeClr val="bg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原理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介绍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3870885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集中式和分布式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4" name="图片 3" descr="http://www.nowamagic.net/librarys/images/201401/2014_01_03_03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569" y="3017520"/>
            <a:ext cx="15087600" cy="878586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2971800" y="12203886"/>
            <a:ext cx="7833360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集中式</a:t>
            </a:r>
            <a:r>
              <a:rPr kumimoji="0" lang="en-US" altLang="zh-CN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CVCS</a:t>
            </a:r>
            <a:r>
              <a:rPr lang="zh-CN" altLang="en-US" dirty="0" smtClean="0"/>
              <a:t>（</a:t>
            </a:r>
            <a:r>
              <a:rPr lang="zh-CN" altLang="en-US" dirty="0" smtClean="0"/>
              <a:t>如</a:t>
            </a:r>
            <a:r>
              <a:rPr lang="en-US" altLang="zh-CN" dirty="0" smtClean="0"/>
              <a:t>SVN</a:t>
            </a:r>
            <a:r>
              <a:rPr lang="zh-CN" altLang="en-US" dirty="0" smtClean="0"/>
              <a:t>）</a:t>
            </a: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824960" y="5626299"/>
            <a:ext cx="679704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zh-CN" sz="40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所有的版本数据都保存在服务器上，一起工作的人从服务器上同步更新或上传自己的修改。</a:t>
            </a:r>
          </a:p>
        </p:txBody>
      </p:sp>
    </p:spTree>
    <p:extLst>
      <p:ext uri="{BB962C8B-B14F-4D97-AF65-F5344CB8AC3E}">
        <p14:creationId xmlns:p14="http://schemas.microsoft.com/office/powerpoint/2010/main" val="2986860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分布式</a:t>
            </a:r>
            <a:r>
              <a:rPr lang="en-US" altLang="zh-CN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DVCS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4" name="图片 3" descr="http://www.nowamagic.net/librarys/images/201401/2014_01_03_04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569" y="2694316"/>
            <a:ext cx="12455551" cy="1005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/>
          <p:cNvSpPr/>
          <p:nvPr/>
        </p:nvSpPr>
        <p:spPr>
          <a:xfrm>
            <a:off x="11917680" y="3363893"/>
            <a:ext cx="12192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zh-CN" altLang="en-US" sz="40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完全所有的文件信息，整个</a:t>
            </a:r>
            <a:r>
              <a:rPr lang="zh-CN" altLang="zh-CN" sz="40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仓库</a:t>
            </a:r>
            <a:r>
              <a:rPr lang="zh-CN" altLang="zh-CN" sz="40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全部同步到本地，这样就可以在本地查看所有版本历史，</a:t>
            </a:r>
            <a:r>
              <a:rPr lang="zh-CN" altLang="en-US" sz="40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回滚，增删分支，</a:t>
            </a:r>
            <a:r>
              <a:rPr lang="zh-CN" altLang="zh-CN" sz="40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可以离线本地提交，只需在</a:t>
            </a:r>
            <a:r>
              <a:rPr lang="zh-CN" altLang="en-US" sz="40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联网</a:t>
            </a:r>
            <a:r>
              <a:rPr lang="zh-CN" altLang="zh-CN" sz="40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时</a:t>
            </a:r>
            <a:r>
              <a:rPr lang="en-US" altLang="zh-CN" sz="40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push</a:t>
            </a:r>
            <a:r>
              <a:rPr lang="zh-CN" altLang="zh-CN" sz="40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到相应的服务器或其他用户那里。由于每个用户那里保存的都是所有的版本数据，所以，只要有一个用户的设备没有问题就可以恢复所有的数据。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971800" y="12752716"/>
            <a:ext cx="7833360" cy="8720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/>
              <a:t>分布式</a:t>
            </a:r>
            <a:r>
              <a:rPr lang="en-US" altLang="zh-CN" dirty="0"/>
              <a:t>D</a:t>
            </a:r>
            <a:r>
              <a:rPr kumimoji="0" lang="en-US" altLang="zh-CN" sz="5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VCS</a:t>
            </a:r>
            <a:r>
              <a:rPr lang="zh-CN" altLang="en-US" dirty="0" smtClean="0"/>
              <a:t>（</a:t>
            </a:r>
            <a:r>
              <a:rPr lang="zh-CN" altLang="en-US" dirty="0" smtClean="0"/>
              <a:t>如</a:t>
            </a:r>
            <a:r>
              <a:rPr lang="en-US" altLang="zh-CN" dirty="0" err="1" smtClean="0"/>
              <a:t>Git</a:t>
            </a:r>
            <a:r>
              <a:rPr lang="zh-CN" altLang="en-US" dirty="0" smtClean="0"/>
              <a:t>）</a:t>
            </a:r>
            <a:endParaRPr kumimoji="0" lang="zh-CN" alt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8514906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架构特点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sp>
        <p:nvSpPr>
          <p:cNvPr id="4" name="文本框 11"/>
          <p:cNvSpPr txBox="1"/>
          <p:nvPr/>
        </p:nvSpPr>
        <p:spPr>
          <a:xfrm>
            <a:off x="2019939" y="3934687"/>
            <a:ext cx="17505192" cy="75815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540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分层</a:t>
            </a:r>
            <a:r>
              <a:rPr lang="zh-CN" altLang="en-US" sz="5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架构</a:t>
            </a:r>
            <a:endParaRPr lang="en-US" altLang="zh-CN" sz="540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5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服务器集群横向扩展：主机横向</a:t>
            </a:r>
            <a:r>
              <a:rPr lang="zh-CN" altLang="en-US" sz="540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扩充</a:t>
            </a:r>
            <a:endParaRPr lang="en-US" altLang="zh-CN" sz="540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kumimoji="0" lang="zh-CN" altLang="en-US" sz="540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黑体" panose="02010609060101010101" pitchFamily="49" charset="-122"/>
                <a:ea typeface="黑体" panose="02010609060101010101" pitchFamily="49" charset="-122"/>
                <a:sym typeface="Helvetica Light"/>
              </a:rPr>
              <a:t>服务器集群纵向扩展：按照功能分区扩展</a:t>
            </a:r>
            <a:endParaRPr kumimoji="0" lang="en-US" altLang="zh-CN" sz="540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latin typeface="黑体" panose="02010609060101010101" pitchFamily="49" charset="-122"/>
              <a:ea typeface="黑体" panose="02010609060101010101" pitchFamily="49" charset="-122"/>
              <a:sym typeface="Helvetica Light"/>
            </a:endParaRPr>
          </a:p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540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网易云服务支持</a:t>
            </a:r>
            <a:endParaRPr lang="en-US" altLang="zh-CN" sz="540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54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</a:t>
            </a:r>
            <a:r>
              <a:rPr lang="zh-CN" altLang="en-US" sz="540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后端分层提升稳定性</a:t>
            </a:r>
            <a:endParaRPr lang="en-US" altLang="zh-CN" sz="540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685800" indent="-685800" algn="l">
              <a:lnSpc>
                <a:spcPct val="150000"/>
              </a:lnSpc>
              <a:buFont typeface="Arial" charset="0"/>
              <a:buChar char="•"/>
            </a:pPr>
            <a:r>
              <a:rPr lang="zh-CN" altLang="en-US" sz="540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功能完整性</a:t>
            </a:r>
            <a:endParaRPr kumimoji="0" lang="zh-CN" altLang="en-US" sz="540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latin typeface="黑体" panose="02010609060101010101" pitchFamily="49" charset="-122"/>
              <a:ea typeface="黑体" panose="02010609060101010101" pitchFamily="49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9783044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62409" y="617620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直播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&amp;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录制架构介绍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83537813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395453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直播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&amp;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录制架构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353" y="3217983"/>
            <a:ext cx="13645661" cy="10230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96156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77569" y="1360618"/>
            <a:ext cx="18781323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基于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RTMP</a:t>
            </a:r>
            <a:r>
              <a:rPr kumimoji="0" lang="zh-CN" altLang="en-US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与</a:t>
            </a:r>
            <a:r>
              <a:rPr kumimoji="0" lang="en-US" altLang="zh-CN" sz="8000" b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ntinghei SC Heavy" charset="-122"/>
                <a:ea typeface="Lantinghei SC Heavy" charset="-122"/>
                <a:cs typeface="Lantinghei SC Heavy" charset="-122"/>
                <a:sym typeface="Helvetica Light"/>
              </a:rPr>
              <a:t>CDN</a:t>
            </a:r>
            <a:r>
              <a:rPr lang="zh-CN" altLang="en-US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的直播</a:t>
            </a:r>
            <a:r>
              <a:rPr lang="en-US" altLang="zh-CN" sz="8000" b="1" dirty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&amp;</a:t>
            </a:r>
            <a:r>
              <a:rPr lang="zh-CN" altLang="en-US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录制设计</a:t>
            </a:r>
            <a:r>
              <a:rPr lang="en-US" altLang="zh-CN" sz="8000" b="1" dirty="0" smtClean="0">
                <a:solidFill>
                  <a:schemeClr val="tx1"/>
                </a:solidFill>
                <a:latin typeface="Lantinghei SC Heavy" charset="-122"/>
                <a:ea typeface="Lantinghei SC Heavy" charset="-122"/>
                <a:cs typeface="Lantinghei SC Heavy" charset="-122"/>
              </a:rPr>
              <a:t>——CDN</a:t>
            </a:r>
            <a:endParaRPr kumimoji="0" lang="zh-CN" altLang="en-US" sz="8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ntinghei SC Heavy" charset="-122"/>
              <a:ea typeface="Lantinghei SC Heavy" charset="-122"/>
              <a:cs typeface="Lantinghei SC Heavy" charset="-122"/>
              <a:sym typeface="Helvetica Light"/>
            </a:endParaRPr>
          </a:p>
        </p:txBody>
      </p:sp>
      <p:pic>
        <p:nvPicPr>
          <p:cNvPr id="5" name="图片 4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42246" y="3048719"/>
            <a:ext cx="15123723" cy="104093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998182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1977</TotalTime>
  <Words>475</Words>
  <Application>Microsoft Office PowerPoint</Application>
  <PresentationFormat>自定义</PresentationFormat>
  <Paragraphs>68</Paragraphs>
  <Slides>27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39" baseType="lpstr">
      <vt:lpstr>Helvetica Light</vt:lpstr>
      <vt:lpstr>Helvetica Neue</vt:lpstr>
      <vt:lpstr>Lantinghei SC Heavy</vt:lpstr>
      <vt:lpstr>方正姚体</vt:lpstr>
      <vt:lpstr>黑体</vt:lpstr>
      <vt:lpstr>宋体</vt:lpstr>
      <vt:lpstr>微软雅黑</vt:lpstr>
      <vt:lpstr>Arial</vt:lpstr>
      <vt:lpstr>Calibri</vt:lpstr>
      <vt:lpstr>Times New Roman</vt:lpstr>
      <vt:lpstr>White</vt:lpstr>
      <vt:lpstr>1_White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陶然</cp:lastModifiedBy>
  <cp:revision>340</cp:revision>
  <dcterms:modified xsi:type="dcterms:W3CDTF">2016-08-19T10:03:52Z</dcterms:modified>
</cp:coreProperties>
</file>